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modernComment_110_E8D989E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2_37F8EEDF.xml" ContentType="application/vnd.ms-powerpoint.comments+xml"/>
  <Override PartName="/ppt/comments/modernComment_117_2C840B11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C_D05D1977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72" r:id="rId2"/>
    <p:sldId id="276" r:id="rId3"/>
    <p:sldId id="278" r:id="rId4"/>
    <p:sldId id="274" r:id="rId5"/>
    <p:sldId id="279" r:id="rId6"/>
    <p:sldId id="282" r:id="rId7"/>
    <p:sldId id="261" r:id="rId8"/>
    <p:sldId id="284" r:id="rId9"/>
    <p:sldId id="283" r:id="rId10"/>
    <p:sldId id="285" r:id="rId11"/>
    <p:sldId id="286" r:id="rId12"/>
    <p:sldId id="289" r:id="rId13"/>
    <p:sldId id="291" r:id="rId14"/>
    <p:sldId id="268" r:id="rId15"/>
    <p:sldId id="294" r:id="rId16"/>
    <p:sldId id="295" r:id="rId17"/>
    <p:sldId id="271" r:id="rId18"/>
    <p:sldId id="257" r:id="rId19"/>
    <p:sldId id="273" r:id="rId20"/>
    <p:sldId id="277" r:id="rId21"/>
    <p:sldId id="260" r:id="rId22"/>
    <p:sldId id="262" r:id="rId23"/>
    <p:sldId id="263" r:id="rId24"/>
    <p:sldId id="264" r:id="rId25"/>
    <p:sldId id="265" r:id="rId26"/>
    <p:sldId id="266" r:id="rId27"/>
    <p:sldId id="267" r:id="rId28"/>
    <p:sldId id="269" r:id="rId29"/>
    <p:sldId id="270" r:id="rId30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32"/>
      <p:bold r:id="rId33"/>
    </p:embeddedFont>
    <p:embeddedFont>
      <p:font typeface="Bahnschrift Light" panose="020B0502040204020203" pitchFamily="34" charset="0"/>
      <p:regular r:id="rId34"/>
    </p:embeddedFont>
    <p:embeddedFont>
      <p:font typeface="Bahnschrift SemiBold" panose="020B0502040204020203" pitchFamily="34" charset="0"/>
      <p:bold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vision" id="{480B56BA-9872-43A3-BFAA-3FB24B3C0074}">
          <p14:sldIdLst>
            <p14:sldId id="272"/>
          </p14:sldIdLst>
        </p14:section>
        <p14:section name="Concept" id="{1FCBE89A-3385-4C22-BDB1-2FC4A4198FEA}">
          <p14:sldIdLst>
            <p14:sldId id="276"/>
            <p14:sldId id="278"/>
            <p14:sldId id="274"/>
            <p14:sldId id="279"/>
            <p14:sldId id="282"/>
            <p14:sldId id="261"/>
            <p14:sldId id="284"/>
            <p14:sldId id="283"/>
          </p14:sldIdLst>
        </p14:section>
        <p14:section name="DIY" id="{500E2EA8-F693-4763-A1C1-0589E16A78E8}">
          <p14:sldIdLst>
            <p14:sldId id="285"/>
            <p14:sldId id="286"/>
            <p14:sldId id="289"/>
            <p14:sldId id="291"/>
            <p14:sldId id="268"/>
            <p14:sldId id="294"/>
            <p14:sldId id="295"/>
          </p14:sldIdLst>
        </p14:section>
        <p14:section name="Original" id="{CF632C2F-EF55-42B9-B137-D78345C89F18}">
          <p14:sldIdLst>
            <p14:sldId id="271"/>
            <p14:sldId id="257"/>
            <p14:sldId id="273"/>
            <p14:sldId id="277"/>
            <p14:sldId id="260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ED1C30-F1C1-2EE7-104F-D79A655EA9E3}" name="Brian Mckinley" initials="BM" userId="S::br615942@ucf.edu::e3d9ec76-188a-474c-9226-7e63f92856a0" providerId="AD"/>
  <p188:author id="{BC29E380-486F-E0DE-C3A7-60355B8760B5}" name="Francesca Pham" initials="FP" userId="S::fr935181@ucf.edu::f33d08c0-b7b1-4537-8357-3842cb7d1d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968"/>
    <a:srgbClr val="6A5B6E"/>
    <a:srgbClr val="0A0F0D"/>
    <a:srgbClr val="454830"/>
    <a:srgbClr val="050505"/>
    <a:srgbClr val="2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C188C-65CA-41BD-A3EF-5C76A4456D9A}" v="1000" dt="2024-11-14T21:54:37.105"/>
  </p1510:revLst>
</p1510:revInfo>
</file>

<file path=ppt/tableStyles.xml><?xml version="1.0" encoding="utf-8"?>
<a:tblStyleLst xmlns:a="http://schemas.openxmlformats.org/drawingml/2006/main" def="{C9D13F19-6B6F-4F37-9B04-29AC78A9C0F0}">
  <a:tblStyle styleId="{C9D13F19-6B6F-4F37-9B04-29AC78A9C0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34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10_E8D989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0EF861-52D2-45EF-AD3E-82F01BA7CDF1}" authorId="{BC29E380-486F-E0DE-C3A7-60355B8760B5}" status="resolved" created="2024-11-11T04:02:59.694" complete="100000">
    <pc:sldMkLst xmlns:pc="http://schemas.microsoft.com/office/powerpoint/2013/main/command">
      <pc:docMk/>
      <pc:sldMk cId="3906570733" sldId="272"/>
    </pc:sldMkLst>
    <p188:txBody>
      <a:bodyPr/>
      <a:lstStyle/>
      <a:p>
        <a:r>
          <a:rPr lang="en-US"/>
          <a:t>I combined the objectives and title slide together since its like a ‘mystery’ design and thought it would be fun to have a few kids try to guess what they are making. Any comments regarding this would be appreciated.</a:t>
        </a:r>
      </a:p>
    </p188:txBody>
  </p188:cm>
</p188:cmLst>
</file>

<file path=ppt/comments/modernComment_112_37F8EE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3D828-0AE6-46A5-A837-9B487BB43FD6}" authorId="{BC29E380-486F-E0DE-C3A7-60355B8760B5}" created="2024-11-11T04:22:30.246">
    <pc:sldMkLst xmlns:pc="http://schemas.microsoft.com/office/powerpoint/2013/main/command">
      <pc:docMk/>
      <pc:sldMk cId="939060959" sldId="274"/>
    </pc:sldMkLst>
    <p188:replyLst>
      <p188:reply id="{8FA32BC7-82C2-4D6A-AED3-136B83FC0197}" authorId="{B6ED1C30-F1C1-2EE7-104F-D79A655EA9E3}" created="2024-11-11T15:45:21.572">
        <p188:txBody>
          <a:bodyPr/>
          <a:lstStyle/>
          <a:p>
            <a:r>
              <a:rPr lang="en-US"/>
              <a:t>Hey I am not able to see the animation when in the slide show :(</a:t>
            </a:r>
          </a:p>
        </p188:txBody>
      </p188:reply>
      <p188:reply id="{D01290B9-FDA1-42F0-821A-0DBBCB095029}" authorId="{BC29E380-486F-E0DE-C3A7-60355B8760B5}" created="2024-11-11T18:40:08.657">
        <p188:txBody>
          <a:bodyPr/>
          <a:lstStyle/>
          <a:p>
            <a:r>
              <a:rPr lang="en-US"/>
              <a:t>Are you talking about this particular slide? There shouldn’t be any animations besides the GIF</a:t>
            </a:r>
          </a:p>
        </p188:txBody>
      </p188:reply>
      <p188:reply id="{4B5D8A12-BD44-4D0D-87E5-9410487EAEB7}" authorId="{B6ED1C30-F1C1-2EE7-104F-D79A655EA9E3}" created="2024-11-13T03:58:47.528">
        <p188:txBody>
          <a:bodyPr/>
          <a:lstStyle/>
          <a:p>
            <a:r>
              <a:rPr lang="en-US"/>
              <a:t>I  was talking about the LED animation with the battery and moving charges. It might be a GIF. I'm not sure. If you go into slide show mode it doesn't seem to want to load along with the rest of the slide</a:t>
            </a:r>
          </a:p>
        </p188:txBody>
      </p188:reply>
      <p188:reply id="{F404DC0E-34B8-4DAE-9A2C-3C393EA51169}" authorId="{BC29E380-486F-E0DE-C3A7-60355B8760B5}" created="2024-11-14T21:42:10.868">
        <p188:txBody>
          <a:bodyPr/>
          <a:lstStyle/>
          <a:p>
            <a:r>
              <a:rPr lang="en-US"/>
              <a:t>Send me a screenshot on discord (other than the not moving gif)</a:t>
            </a:r>
          </a:p>
        </p188:txBody>
      </p188:reply>
    </p188:replyLst>
    <p188:txBody>
      <a:bodyPr/>
      <a:lstStyle/>
      <a:p>
        <a:r>
          <a:rPr lang="en-US"/>
          <a:t>Concerned with semiconductors</a:t>
        </a:r>
      </a:p>
    </p188:txBody>
  </p188:cm>
</p188:cmLst>
</file>

<file path=ppt/comments/modernComment_117_2C840B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00E33B-6C6B-462A-A2A1-1CC5B76EE766}" authorId="{BC29E380-486F-E0DE-C3A7-60355B8760B5}" status="resolved" created="2024-11-11T04:34:07.241" complete="100000">
    <pc:sldMkLst xmlns:pc="http://schemas.microsoft.com/office/powerpoint/2013/main/command">
      <pc:docMk/>
      <pc:sldMk cId="746851089" sldId="279"/>
    </pc:sldMkLst>
    <p188:replyLst>
      <p188:reply id="{F4C1D31B-364F-49F8-8E8F-92A0680FFE81}" authorId="{B6ED1C30-F1C1-2EE7-104F-D79A655EA9E3}" created="2024-11-13T04:03:21.972">
        <p188:txBody>
          <a:bodyPr/>
          <a:lstStyle/>
          <a:p>
            <a:r>
              <a:rPr lang="en-US"/>
              <a:t>Yeah. That makes sense. You are doing a very good job communicating honestly.  Also, I am not as familiar with PowerPoint compared to google slides. Let me know if you need me to do anything specific otherwise I feel like I'll leave it up to you. Is that ok?</a:t>
            </a:r>
          </a:p>
        </p188:txBody>
      </p188:reply>
      <p188:reply id="{4E7CB954-B3E5-45CE-B20E-7ABFB99C2B26}" authorId="{BC29E380-486F-E0DE-C3A7-60355B8760B5}" created="2024-11-14T04:59:46.755">
        <p188:txBody>
          <a:bodyPr/>
          <a:lstStyle/>
          <a:p>
            <a:r>
              <a:rPr lang="en-US"/>
              <a:t>Alright noted. If you want we can use google slides next time. I’m a fast learner dw</a:t>
            </a:r>
          </a:p>
        </p188:txBody>
      </p188:reply>
    </p188:replyLst>
    <p188:txBody>
      <a:bodyPr/>
      <a:lstStyle/>
      <a:p>
        <a:r>
          <a:rPr lang="en-US"/>
          <a:t>I like the idea of using water potential to describe voltage but I think it would be its own separate slide since I’m not sure if middle schoolers know what water potential is. </a:t>
        </a:r>
      </a:p>
    </p188:txBody>
  </p188:cm>
</p188:cmLst>
</file>

<file path=ppt/comments/modernComment_11C_D05D19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9FC740-9ABE-429C-A71B-7B8253852708}" authorId="{BC29E380-486F-E0DE-C3A7-60355B8760B5}" status="resolved" created="2024-11-11T04:22:30.246" complete="100000">
    <pc:sldMkLst xmlns:pc="http://schemas.microsoft.com/office/powerpoint/2013/main/command">
      <pc:docMk/>
      <pc:sldMk cId="939060959" sldId="274"/>
    </pc:sldMkLst>
    <p188:txBody>
      <a:bodyPr/>
      <a:lstStyle/>
      <a:p>
        <a:r>
          <a:rPr lang="en-US"/>
          <a:t>Concerned with semiconductors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1FDDABDB-C817-A0E9-6A82-0C075A9F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F4101DDC-7483-F540-EAAE-FCEA8AC23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DA87DFD2-7972-1895-7B5F-03C6007A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Describe LED and components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Direct to diagram (EX: purple for N-type and green for P-type)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 dirty="0"/>
              <a:t>Function explanation: </a:t>
            </a:r>
            <a:endParaRPr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Between the two semiconductors is a barrier to stop the charges from crossing.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The barrier becomes less effective as voltage is increased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As the barrier stops working, charges move across the junction. When a positive and negative charge combine, you get light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93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5a4e9ea0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5a4e9ea0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467FFE-0C93-E4C9-205C-C2A97381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DB284828-AF36-3607-2E4D-71769B938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8B853B8C-BF2F-D0A8-5E0A-CCD6E4B53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1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34B14A46-A1C2-233B-D2D1-04780969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2875082_0_344:notes">
            <a:extLst>
              <a:ext uri="{FF2B5EF4-FFF2-40B4-BE49-F238E27FC236}">
                <a16:creationId xmlns:a16="http://schemas.microsoft.com/office/drawing/2014/main" id="{5AF019B7-1030-C02D-2367-04458A5A8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22875082_0_344:notes">
            <a:extLst>
              <a:ext uri="{FF2B5EF4-FFF2-40B4-BE49-F238E27FC236}">
                <a16:creationId xmlns:a16="http://schemas.microsoft.com/office/drawing/2014/main" id="{8464CF30-3596-6AD4-15B2-FA8D2F407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2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09AC6AB-ABAE-F420-1F84-7C431859C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>
            <a:extLst>
              <a:ext uri="{FF2B5EF4-FFF2-40B4-BE49-F238E27FC236}">
                <a16:creationId xmlns:a16="http://schemas.microsoft.com/office/drawing/2014/main" id="{7E6BA920-A0A6-D94F-3E8B-201A12630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>
            <a:extLst>
              <a:ext uri="{FF2B5EF4-FFF2-40B4-BE49-F238E27FC236}">
                <a16:creationId xmlns:a16="http://schemas.microsoft.com/office/drawing/2014/main" id="{47DF7F26-E8EB-65AE-8F1B-12CA471C53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yourselves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Welcome to workshop!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332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42287508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42287508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the fundamentals of the workshop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OPTIONAL: Ask if anyone has heard of or used a breadboard before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CF19F97-D483-C859-7D7A-A9A8BF22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94077C9D-A084-CEB8-C33A-84E78EF92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12B0BFB1-1F87-7DE9-B79E-F7C92516F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162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17412BB-A742-BAE0-0542-FAC2AC93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5a4e9ea01_0_4:notes">
            <a:extLst>
              <a:ext uri="{FF2B5EF4-FFF2-40B4-BE49-F238E27FC236}">
                <a16:creationId xmlns:a16="http://schemas.microsoft.com/office/drawing/2014/main" id="{2F4C9EF6-C372-62F5-5131-5FAC4A54E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5a4e9ea01_0_4:notes">
            <a:extLst>
              <a:ext uri="{FF2B5EF4-FFF2-40B4-BE49-F238E27FC236}">
                <a16:creationId xmlns:a16="http://schemas.microsoft.com/office/drawing/2014/main" id="{146432BB-49C9-8626-3D87-6BDC5183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 and explain voltage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Refer to charge attraction to relate explanation to primary education concepts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Left Image: Higher potential wants to move to lower potential, potential difference signifying voltage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Right Image: Balloon (negative) spreads to make as much contact with wool surface (positive) as possible, showing how voltage incentivizes electrical change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482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2287508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2287508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basics of how flashlight components come together (EX: Battery powers LEDs)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compatibility issue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5a4e9ea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5a4e9ea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Ohm’s law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formula to determine resistance needed for voltage drop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5a4e9ea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5a4e9ea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 materials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all materials are present in boxes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87E74AD-8E08-37D2-0010-6E38A777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7D9FE2AD-BAFF-B23A-91BD-AE58A3E9C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27E74470-F266-4F2D-179E-6D5BF4770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73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42287508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42287508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2287508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2287508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527a4bb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527a4bb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527a4bb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527a4bb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2875082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22875082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CE42437A-2A03-DB3E-3753-5D877B5B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22875082_0_68:notes">
            <a:extLst>
              <a:ext uri="{FF2B5EF4-FFF2-40B4-BE49-F238E27FC236}">
                <a16:creationId xmlns:a16="http://schemas.microsoft.com/office/drawing/2014/main" id="{5212A657-BA8E-E234-F883-FB465091C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22875082_0_68:notes">
            <a:extLst>
              <a:ext uri="{FF2B5EF4-FFF2-40B4-BE49-F238E27FC236}">
                <a16:creationId xmlns:a16="http://schemas.microsoft.com/office/drawing/2014/main" id="{F7E8968B-3B1F-7DA4-AE08-ABF66DE86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basics of how flashlight components come together (EX: Battery powers LEDs)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compatibility issue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604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5a4e9ea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5a4e9ea0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circuit diagram, including how voltage will need to change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how many volts will need to be dropped in “?”  to complete circuit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B2809F1-3C12-A5EA-8D7C-6CE729FF8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0917EF72-962C-4811-B349-49876CECBB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D5BC7BB8-BC20-0685-3518-FD2D213965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3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0F02C83-96E2-6BDC-759A-7A15F2B7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5a4e9ea01_0_31:notes">
            <a:extLst>
              <a:ext uri="{FF2B5EF4-FFF2-40B4-BE49-F238E27FC236}">
                <a16:creationId xmlns:a16="http://schemas.microsoft.com/office/drawing/2014/main" id="{9EB6FA0E-04A2-117A-D109-1A9BBE377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5a4e9ea01_0_31:notes">
            <a:extLst>
              <a:ext uri="{FF2B5EF4-FFF2-40B4-BE49-F238E27FC236}">
                <a16:creationId xmlns:a16="http://schemas.microsoft.com/office/drawing/2014/main" id="{35C93B4D-4056-66EC-7111-BA04CCE66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 materials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all materials are present in boxes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774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D07977E-5681-8848-5CF0-59A2A1C4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4AFD8D10-A773-96DA-2F9A-0415DE0A9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C0A170A4-E709-7B96-240A-8571250DE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40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E327955-5EF0-E950-865A-FF0112E9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AB7BA124-D2E0-E6FB-8076-EE5410CAD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DB170283-A2E9-5D44-7836-2087C2E9E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65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5BE6F20-DB5E-A981-4F22-1FF206E8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BA50F74E-80FE-146B-AD68-2C117322C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80446409-8B7B-1C5F-6A94-0D39EFB11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53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88298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58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2608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80908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40414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4541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42543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83025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184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9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7591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94521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747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00683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62025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266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4557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95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fld id="{8E36636D-D922-432D-A958-524484B5923D}" type="datetimeFigureOut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44926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rgbClr val="CBB968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SemiBold" panose="020B0502040204020203" pitchFamily="34" charset="0"/>
          <a:ea typeface="+mj-ea"/>
          <a:cs typeface="Bahnschrift SemiBold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0_E8D989ED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37F8EED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7_2C840B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D05D197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urple_backdrop">
            <a:extLst>
              <a:ext uri="{FF2B5EF4-FFF2-40B4-BE49-F238E27FC236}">
                <a16:creationId xmlns:a16="http://schemas.microsoft.com/office/drawing/2014/main" id="{79930F8E-4FF9-ACC2-5523-1F0E93940EB8}"/>
              </a:ext>
            </a:extLst>
          </p:cNvPr>
          <p:cNvSpPr/>
          <p:nvPr/>
        </p:nvSpPr>
        <p:spPr>
          <a:xfrm rot="20511736">
            <a:off x="-655496" y="1327423"/>
            <a:ext cx="5568341" cy="3898985"/>
          </a:xfrm>
          <a:prstGeom prst="rect">
            <a:avLst/>
          </a:prstGeom>
          <a:noFill/>
          <a:ln w="76200">
            <a:solidFill>
              <a:srgbClr val="CBB9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hint">
            <a:extLst>
              <a:ext uri="{FF2B5EF4-FFF2-40B4-BE49-F238E27FC236}">
                <a16:creationId xmlns:a16="http://schemas.microsoft.com/office/drawing/2014/main" id="{FC1C9A36-34C9-95FA-3FA3-3B088610F4BA}"/>
              </a:ext>
            </a:extLst>
          </p:cNvPr>
          <p:cNvSpPr txBox="1"/>
          <p:nvPr/>
        </p:nvSpPr>
        <p:spPr>
          <a:xfrm rot="20403459">
            <a:off x="443539" y="1525310"/>
            <a:ext cx="42520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Light" panose="020B0502040204020203" pitchFamily="34" charset="0"/>
              </a:rPr>
              <a:t>What are we making?</a:t>
            </a:r>
          </a:p>
          <a:p>
            <a:endParaRPr lang="en-US" sz="2400" dirty="0">
              <a:latin typeface="Bahnschrift Light" panose="020B0502040204020203" pitchFamily="34" charset="0"/>
            </a:endParaRPr>
          </a:p>
          <a:p>
            <a:r>
              <a:rPr lang="en-US" sz="2400" dirty="0">
                <a:latin typeface="Bahnschrift Light" panose="020B0502040204020203" pitchFamily="34" charset="0"/>
              </a:rPr>
              <a:t>HINT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Has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Uses Ohm's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Uses Voltage and Currents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Has a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Light" panose="020B0502040204020203" pitchFamily="34" charset="0"/>
              </a:rPr>
              <a:t>Light-</a:t>
            </a:r>
            <a:r>
              <a:rPr lang="en-US" sz="2400" dirty="0">
                <a:latin typeface="Bahnschrift Light" panose="020B0502040204020203" pitchFamily="34" charset="0"/>
              </a:rPr>
              <a:t>hearted fun </a:t>
            </a:r>
            <a:r>
              <a:rPr lang="en-US" sz="2400" dirty="0">
                <a:latin typeface="Bahnschrift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13" name="flashlight_example">
            <a:extLst>
              <a:ext uri="{FF2B5EF4-FFF2-40B4-BE49-F238E27FC236}">
                <a16:creationId xmlns:a16="http://schemas.microsoft.com/office/drawing/2014/main" id="{2EC0954A-6035-25A8-9ADF-1ED6B123AF64}"/>
              </a:ext>
            </a:extLst>
          </p:cNvPr>
          <p:cNvSpPr>
            <a:spLocks/>
          </p:cNvSpPr>
          <p:nvPr/>
        </p:nvSpPr>
        <p:spPr>
          <a:xfrm rot="20511736">
            <a:off x="-766792" y="587912"/>
            <a:ext cx="6158041" cy="43250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5C66CF5-038F-0F31-8DE6-F6437308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40" y="3116030"/>
            <a:ext cx="3586480" cy="727838"/>
          </a:xfrm>
        </p:spPr>
        <p:txBody>
          <a:bodyPr>
            <a:noAutofit/>
          </a:bodyPr>
          <a:lstStyle/>
          <a:p>
            <a:pPr algn="r"/>
            <a:r>
              <a:rPr lang="en-US">
                <a:solidFill>
                  <a:srgbClr val="CBB968"/>
                </a:solidFill>
                <a:latin typeface="Bahnschrift SemiBold" panose="020B0502040204020203" pitchFamily="34" charset="0"/>
              </a:rPr>
              <a:t>DIY Flashlight Workshop</a:t>
            </a:r>
          </a:p>
        </p:txBody>
      </p:sp>
      <p:sp>
        <p:nvSpPr>
          <p:cNvPr id="4" name="credits">
            <a:extLst>
              <a:ext uri="{FF2B5EF4-FFF2-40B4-BE49-F238E27FC236}">
                <a16:creationId xmlns:a16="http://schemas.microsoft.com/office/drawing/2014/main" id="{43B5D36A-3D09-402C-E085-0C75348C66E6}"/>
              </a:ext>
            </a:extLst>
          </p:cNvPr>
          <p:cNvSpPr txBox="1"/>
          <p:nvPr/>
        </p:nvSpPr>
        <p:spPr>
          <a:xfrm>
            <a:off x="5141558" y="2571750"/>
            <a:ext cx="3951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hnschrift Light" panose="020B0502040204020203" pitchFamily="34" charset="0"/>
              </a:rPr>
              <a:t>IEEE x SWE Mystery Design</a:t>
            </a:r>
          </a:p>
        </p:txBody>
      </p:sp>
    </p:spTree>
    <p:extLst>
      <p:ext uri="{BB962C8B-B14F-4D97-AF65-F5344CB8AC3E}">
        <p14:creationId xmlns:p14="http://schemas.microsoft.com/office/powerpoint/2010/main" val="39065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6CB7-D791-E85D-1239-4412FA7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923DE708-3B70-A37B-2929-2D826910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880" y="2207831"/>
            <a:ext cx="2174240" cy="72783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Let’s </a:t>
            </a:r>
            <a:r>
              <a:rPr lang="en-US" dirty="0"/>
              <a:t>M</a:t>
            </a:r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ake Flashlights!</a:t>
            </a:r>
          </a:p>
        </p:txBody>
      </p:sp>
      <p:sp>
        <p:nvSpPr>
          <p:cNvPr id="2" name="Google Shape;153;p23">
            <a:extLst>
              <a:ext uri="{FF2B5EF4-FFF2-40B4-BE49-F238E27FC236}">
                <a16:creationId xmlns:a16="http://schemas.microsoft.com/office/drawing/2014/main" id="{8DF7CDFD-F040-8D8C-6792-C2CED49423B9}"/>
              </a:ext>
            </a:extLst>
          </p:cNvPr>
          <p:cNvSpPr/>
          <p:nvPr/>
        </p:nvSpPr>
        <p:spPr>
          <a:xfrm>
            <a:off x="497550" y="479400"/>
            <a:ext cx="8148900" cy="4184700"/>
          </a:xfrm>
          <a:prstGeom prst="rect">
            <a:avLst/>
          </a:prstGeom>
          <a:noFill/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1350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08CA5C7-8844-583E-302D-149CA9FE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9AE3F181-8FB0-5910-6E15-2E42EB699208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29372CB3-B06A-7935-E4FD-30FE9F38B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 – Prepare the container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60DE7F2C-8A3C-49E3-E49B-EAAA3EDBA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019839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Screw on LED holders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6" name="Google Shape;156;p23">
            <a:extLst>
              <a:ext uri="{FF2B5EF4-FFF2-40B4-BE49-F238E27FC236}">
                <a16:creationId xmlns:a16="http://schemas.microsoft.com/office/drawing/2014/main" id="{C11A3C48-DF69-BA6D-B379-C5F5E4A312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649" t="14448" r="31827" b="52021"/>
          <a:stretch/>
        </p:blipFill>
        <p:spPr>
          <a:xfrm>
            <a:off x="4673071" y="1345674"/>
            <a:ext cx="3659044" cy="2452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6464931-9A98-B09D-96F3-43286CB49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8C9A9123-3F31-1E3D-14AE-ED746BFEC533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DA9E171A-3D19-845B-7B7E-3636AB172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 – Prepare the LEDs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9DFE7FEA-06E6-A785-1734-49851F9BC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  <p:pic>
        <p:nvPicPr>
          <p:cNvPr id="2" name="Google Shape;164;p24">
            <a:extLst>
              <a:ext uri="{FF2B5EF4-FFF2-40B4-BE49-F238E27FC236}">
                <a16:creationId xmlns:a16="http://schemas.microsoft.com/office/drawing/2014/main" id="{7A5F23FC-33F7-4943-8A8C-02D4522733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687" r="21477" b="41055"/>
          <a:stretch/>
        </p:blipFill>
        <p:spPr>
          <a:xfrm>
            <a:off x="5639992" y="2138897"/>
            <a:ext cx="2762462" cy="18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BDB33F7B-2259-CDF8-2F46-DA39504FA7F0}"/>
              </a:ext>
            </a:extLst>
          </p:cNvPr>
          <p:cNvSpPr txBox="1">
            <a:spLocks/>
          </p:cNvSpPr>
          <p:nvPr/>
        </p:nvSpPr>
        <p:spPr>
          <a:xfrm>
            <a:off x="593054" y="715944"/>
            <a:ext cx="5252854" cy="3416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Wingdings" panose="05000000000000000000" pitchFamily="2" charset="2"/>
              <a:buChar char="●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dirty="0"/>
              <a:t>1. Insert both LED legs through the plastic holder.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dirty="0"/>
              <a:t>2. Pull shorter leg (-) up by 90 degrees (this leg is the negative side of the LED)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b="1" i="1" dirty="0"/>
              <a:t>Pay attention to which side is negative!</a:t>
            </a:r>
          </a:p>
        </p:txBody>
      </p:sp>
    </p:spTree>
    <p:extLst>
      <p:ext uri="{BB962C8B-B14F-4D97-AF65-F5344CB8AC3E}">
        <p14:creationId xmlns:p14="http://schemas.microsoft.com/office/powerpoint/2010/main" val="380489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6BC1525-923B-7401-4B78-58021EC7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E7196CDA-A2AE-912F-9A90-9AD555A91D2E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CEADADCE-4B00-4638-0B3A-BE5627625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 – Connect the LEDs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EFFD9E7E-9AC5-8F3A-CCAF-381387A24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225B2CC-B81E-E6FF-4473-D15F6DE1AC9B}"/>
              </a:ext>
            </a:extLst>
          </p:cNvPr>
          <p:cNvSpPr txBox="1">
            <a:spLocks/>
          </p:cNvSpPr>
          <p:nvPr/>
        </p:nvSpPr>
        <p:spPr>
          <a:xfrm>
            <a:off x="679023" y="1141823"/>
            <a:ext cx="4776115" cy="28598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628650" lvl="0" indent="-514350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+mj-lt"/>
              <a:buAutoNum type="arabicPeriod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914400" lvl="1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1371600" lvl="2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828800" lvl="3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2286000" lvl="4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2743200" lvl="5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3200400" lvl="6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3657600" lvl="7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4114800" lvl="8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 dirty="0"/>
              <a:t>Connect short leg (-) of LED to left column of board.</a:t>
            </a:r>
          </a:p>
          <a:p>
            <a:r>
              <a:rPr lang="en-US" dirty="0"/>
              <a:t>Connect long leg (+) to the right column of board.</a:t>
            </a:r>
          </a:p>
          <a:p>
            <a:pPr marL="114300" indent="0">
              <a:buNone/>
            </a:pPr>
            <a:r>
              <a:rPr lang="en-US" dirty="0"/>
              <a:t>(</a:t>
            </a:r>
            <a:r>
              <a:rPr lang="en-US" b="1" dirty="0"/>
              <a:t>Important</a:t>
            </a:r>
            <a:r>
              <a:rPr lang="en-US" dirty="0"/>
              <a:t>: LEDs only work when electricity flows in the right direction.)</a:t>
            </a:r>
          </a:p>
          <a:p>
            <a:pPr marL="114300" indent="0">
              <a:buNone/>
            </a:pPr>
            <a:r>
              <a:rPr lang="en" dirty="0">
                <a:sym typeface="Proxima Nova"/>
              </a:rPr>
              <a:t>Note: Colors of wire shown might not coordinate with your own.</a:t>
            </a:r>
            <a:endParaRPr lang="en-US" dirty="0"/>
          </a:p>
          <a:p>
            <a:endParaRPr lang="en-US" dirty="0"/>
          </a:p>
        </p:txBody>
      </p:sp>
      <p:pic>
        <p:nvPicPr>
          <p:cNvPr id="4" name="Google Shape;172;p25">
            <a:extLst>
              <a:ext uri="{FF2B5EF4-FFF2-40B4-BE49-F238E27FC236}">
                <a16:creationId xmlns:a16="http://schemas.microsoft.com/office/drawing/2014/main" id="{382AF608-0485-2A9E-B9AF-FACF386112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56" t="24114" r="34797" b="7514"/>
          <a:stretch/>
        </p:blipFill>
        <p:spPr>
          <a:xfrm>
            <a:off x="5964569" y="519561"/>
            <a:ext cx="1726569" cy="305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93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breadboard"/>
          <p:cNvGrpSpPr/>
          <p:nvPr/>
        </p:nvGrpSpPr>
        <p:grpSpPr>
          <a:xfrm rot="5400000">
            <a:off x="3190676" y="1006225"/>
            <a:ext cx="2810595" cy="3750784"/>
            <a:chOff x="1845450" y="246225"/>
            <a:chExt cx="3788375" cy="5089950"/>
          </a:xfrm>
        </p:grpSpPr>
        <p:sp>
          <p:nvSpPr>
            <p:cNvPr id="179" name="Google Shape;179;p26"/>
            <p:cNvSpPr/>
            <p:nvPr/>
          </p:nvSpPr>
          <p:spPr>
            <a:xfrm>
              <a:off x="2394750" y="246225"/>
              <a:ext cx="2689750" cy="5089950"/>
            </a:xfrm>
            <a:custGeom>
              <a:avLst/>
              <a:gdLst/>
              <a:ahLst/>
              <a:cxnLst/>
              <a:rect l="l" t="t" r="r" b="b"/>
              <a:pathLst>
                <a:path w="107590" h="203598" extrusionOk="0">
                  <a:moveTo>
                    <a:pt x="1" y="1"/>
                  </a:moveTo>
                  <a:lnTo>
                    <a:pt x="1" y="203598"/>
                  </a:lnTo>
                  <a:lnTo>
                    <a:pt x="107590" y="203598"/>
                  </a:lnTo>
                  <a:lnTo>
                    <a:pt x="107590" y="1"/>
                  </a:ln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845450" y="660250"/>
              <a:ext cx="3788375" cy="3788375"/>
            </a:xfrm>
            <a:custGeom>
              <a:avLst/>
              <a:gdLst/>
              <a:ahLst/>
              <a:cxnLst/>
              <a:rect l="l" t="t" r="r" b="b"/>
              <a:pathLst>
                <a:path w="151535" h="151535" extrusionOk="0">
                  <a:moveTo>
                    <a:pt x="0" y="0"/>
                  </a:moveTo>
                  <a:lnTo>
                    <a:pt x="0" y="151534"/>
                  </a:lnTo>
                  <a:lnTo>
                    <a:pt x="151534" y="151534"/>
                  </a:lnTo>
                  <a:lnTo>
                    <a:pt x="151534" y="0"/>
                  </a:ln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08357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86017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504200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145525" y="974125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92482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08357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86017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504200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145525" y="164250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92482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08357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86017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504200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145525" y="231900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92482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08357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86017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526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0"/>
                    <a:pt x="9526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504200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145525" y="2927850"/>
              <a:ext cx="473550" cy="473550"/>
            </a:xfrm>
            <a:custGeom>
              <a:avLst/>
              <a:gdLst/>
              <a:ahLst/>
              <a:cxnLst/>
              <a:rect l="l" t="t" r="r" b="b"/>
              <a:pathLst>
                <a:path w="18942" h="18942" extrusionOk="0">
                  <a:moveTo>
                    <a:pt x="9525" y="0"/>
                  </a:moveTo>
                  <a:cubicBezTo>
                    <a:pt x="4221" y="0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0"/>
                    <a:pt x="9525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92482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08357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526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6017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526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504200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145525" y="356915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526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526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92482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651825" y="833425"/>
              <a:ext cx="37900" cy="3444725"/>
            </a:xfrm>
            <a:custGeom>
              <a:avLst/>
              <a:gdLst/>
              <a:ahLst/>
              <a:cxnLst/>
              <a:rect l="l" t="t" r="r" b="b"/>
              <a:pathLst>
                <a:path w="1516" h="137789" extrusionOk="0">
                  <a:moveTo>
                    <a:pt x="217" y="1"/>
                  </a:moveTo>
                  <a:cubicBezTo>
                    <a:pt x="109" y="1"/>
                    <a:pt x="0" y="1"/>
                    <a:pt x="0" y="217"/>
                  </a:cubicBezTo>
                  <a:lnTo>
                    <a:pt x="0" y="137572"/>
                  </a:lnTo>
                  <a:cubicBezTo>
                    <a:pt x="0" y="137680"/>
                    <a:pt x="109" y="137788"/>
                    <a:pt x="217" y="137788"/>
                  </a:cubicBezTo>
                  <a:lnTo>
                    <a:pt x="1299" y="137788"/>
                  </a:lnTo>
                  <a:cubicBezTo>
                    <a:pt x="1408" y="137788"/>
                    <a:pt x="1516" y="137680"/>
                    <a:pt x="1516" y="137572"/>
                  </a:cubicBezTo>
                  <a:lnTo>
                    <a:pt x="1516" y="217"/>
                  </a:lnTo>
                  <a:cubicBezTo>
                    <a:pt x="1516" y="1"/>
                    <a:pt x="1408" y="1"/>
                    <a:pt x="1299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732700" y="833425"/>
              <a:ext cx="40625" cy="3444725"/>
            </a:xfrm>
            <a:custGeom>
              <a:avLst/>
              <a:gdLst/>
              <a:ahLst/>
              <a:cxnLst/>
              <a:rect l="l" t="t" r="r" b="b"/>
              <a:pathLst>
                <a:path w="1625" h="137789" extrusionOk="0">
                  <a:moveTo>
                    <a:pt x="217" y="1"/>
                  </a:moveTo>
                  <a:cubicBezTo>
                    <a:pt x="109" y="1"/>
                    <a:pt x="1" y="109"/>
                    <a:pt x="1" y="217"/>
                  </a:cubicBezTo>
                  <a:lnTo>
                    <a:pt x="1" y="137572"/>
                  </a:lnTo>
                  <a:cubicBezTo>
                    <a:pt x="1" y="137680"/>
                    <a:pt x="109" y="137788"/>
                    <a:pt x="217" y="137788"/>
                  </a:cubicBezTo>
                  <a:lnTo>
                    <a:pt x="1408" y="137788"/>
                  </a:lnTo>
                  <a:cubicBezTo>
                    <a:pt x="1516" y="137788"/>
                    <a:pt x="1624" y="137680"/>
                    <a:pt x="1624" y="137572"/>
                  </a:cubicBezTo>
                  <a:lnTo>
                    <a:pt x="1624" y="217"/>
                  </a:lnTo>
                  <a:cubicBezTo>
                    <a:pt x="1624" y="109"/>
                    <a:pt x="1516" y="1"/>
                    <a:pt x="1408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6" hidden="1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09" name="Google Shape;209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10" name="Google Shape;210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w="134200" cap="flat" cmpd="sng">
                <a:solidFill>
                  <a:srgbClr val="FFE8E8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w="134200" cap="flat" cmpd="sng">
                <a:solidFill>
                  <a:srgbClr val="B2B2B2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26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7" name="Google Shape;217;p26" hidden="1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18" name="Google Shape;218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19" name="Google Shape;219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6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" name="LED"/>
          <p:cNvGrpSpPr/>
          <p:nvPr/>
        </p:nvGrpSpPr>
        <p:grpSpPr>
          <a:xfrm>
            <a:off x="5083550" y="1476325"/>
            <a:ext cx="3097038" cy="2654375"/>
            <a:chOff x="5601925" y="1476325"/>
            <a:chExt cx="3097038" cy="2654375"/>
          </a:xfrm>
        </p:grpSpPr>
        <p:grpSp>
          <p:nvGrpSpPr>
            <p:cNvPr id="226" name="Google Shape;226;p26"/>
            <p:cNvGrpSpPr/>
            <p:nvPr/>
          </p:nvGrpSpPr>
          <p:grpSpPr>
            <a:xfrm rot="5400000" flipH="1">
              <a:off x="6051636" y="1264123"/>
              <a:ext cx="2435125" cy="2859528"/>
              <a:chOff x="1777307" y="2929787"/>
              <a:chExt cx="3976364" cy="4351739"/>
            </a:xfrm>
          </p:grpSpPr>
          <p:sp>
            <p:nvSpPr>
              <p:cNvPr id="227" name="Google Shape;227;p26"/>
              <p:cNvSpPr/>
              <p:nvPr/>
            </p:nvSpPr>
            <p:spPr>
              <a:xfrm flipH="1">
                <a:off x="1777307" y="4695675"/>
                <a:ext cx="838014" cy="2585852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 rot="-1936802">
                <a:off x="4092066" y="4095358"/>
                <a:ext cx="735579" cy="331286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2156682" y="2929787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2137507" y="3965087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26"/>
            <p:cNvSpPr/>
            <p:nvPr/>
          </p:nvSpPr>
          <p:spPr>
            <a:xfrm>
              <a:off x="5601925" y="3735000"/>
              <a:ext cx="364500" cy="3957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601925" y="1650175"/>
              <a:ext cx="364500" cy="375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" name="LED2"/>
          <p:cNvGrpSpPr/>
          <p:nvPr/>
        </p:nvGrpSpPr>
        <p:grpSpPr>
          <a:xfrm>
            <a:off x="5568325" y="1472324"/>
            <a:ext cx="2544863" cy="2641976"/>
            <a:chOff x="5568325" y="1468324"/>
            <a:chExt cx="2544863" cy="2641976"/>
          </a:xfrm>
        </p:grpSpPr>
        <p:grpSp>
          <p:nvGrpSpPr>
            <p:cNvPr id="234" name="Google Shape;234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35" name="Google Shape;235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26"/>
            <p:cNvSpPr/>
            <p:nvPr/>
          </p:nvSpPr>
          <p:spPr>
            <a:xfrm>
              <a:off x="5568325" y="3774300"/>
              <a:ext cx="3903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" name="source"/>
          <p:cNvGrpSpPr/>
          <p:nvPr/>
        </p:nvGrpSpPr>
        <p:grpSpPr>
          <a:xfrm rot="5382689">
            <a:off x="862985" y="2203168"/>
            <a:ext cx="1765983" cy="1356920"/>
            <a:chOff x="1190625" y="834950"/>
            <a:chExt cx="5230925" cy="4037250"/>
          </a:xfrm>
        </p:grpSpPr>
        <p:sp>
          <p:nvSpPr>
            <p:cNvPr id="243" name="Google Shape;243;p26"/>
            <p:cNvSpPr/>
            <p:nvPr/>
          </p:nvSpPr>
          <p:spPr>
            <a:xfrm>
              <a:off x="1506550" y="2555400"/>
              <a:ext cx="4634100" cy="2316800"/>
            </a:xfrm>
            <a:custGeom>
              <a:avLst/>
              <a:gdLst/>
              <a:ahLst/>
              <a:cxnLst/>
              <a:rect l="l" t="t" r="r" b="b"/>
              <a:pathLst>
                <a:path w="185364" h="92672" extrusionOk="0">
                  <a:moveTo>
                    <a:pt x="52896" y="40007"/>
                  </a:moveTo>
                  <a:cubicBezTo>
                    <a:pt x="55992" y="40007"/>
                    <a:pt x="58503" y="42517"/>
                    <a:pt x="58503" y="45635"/>
                  </a:cubicBezTo>
                  <a:cubicBezTo>
                    <a:pt x="58503" y="48732"/>
                    <a:pt x="55992" y="51243"/>
                    <a:pt x="52896" y="51243"/>
                  </a:cubicBezTo>
                  <a:lnTo>
                    <a:pt x="28311" y="51243"/>
                  </a:lnTo>
                  <a:cubicBezTo>
                    <a:pt x="25214" y="51243"/>
                    <a:pt x="22703" y="48732"/>
                    <a:pt x="22703" y="45635"/>
                  </a:cubicBezTo>
                  <a:cubicBezTo>
                    <a:pt x="22703" y="42517"/>
                    <a:pt x="25214" y="40007"/>
                    <a:pt x="28311" y="40007"/>
                  </a:cubicBezTo>
                  <a:close/>
                  <a:moveTo>
                    <a:pt x="144646" y="27369"/>
                  </a:moveTo>
                  <a:cubicBezTo>
                    <a:pt x="147743" y="27369"/>
                    <a:pt x="150253" y="29880"/>
                    <a:pt x="150253" y="32997"/>
                  </a:cubicBezTo>
                  <a:lnTo>
                    <a:pt x="150253" y="39316"/>
                  </a:lnTo>
                  <a:lnTo>
                    <a:pt x="157514" y="39316"/>
                  </a:lnTo>
                  <a:cubicBezTo>
                    <a:pt x="160611" y="39316"/>
                    <a:pt x="163121" y="41827"/>
                    <a:pt x="163121" y="44924"/>
                  </a:cubicBezTo>
                  <a:cubicBezTo>
                    <a:pt x="163121" y="48020"/>
                    <a:pt x="160611" y="50552"/>
                    <a:pt x="157514" y="50552"/>
                  </a:cubicBezTo>
                  <a:lnTo>
                    <a:pt x="150253" y="50552"/>
                  </a:lnTo>
                  <a:lnTo>
                    <a:pt x="150253" y="57561"/>
                  </a:lnTo>
                  <a:cubicBezTo>
                    <a:pt x="150253" y="60658"/>
                    <a:pt x="147743" y="63190"/>
                    <a:pt x="144646" y="63190"/>
                  </a:cubicBezTo>
                  <a:cubicBezTo>
                    <a:pt x="141549" y="63190"/>
                    <a:pt x="139017" y="60658"/>
                    <a:pt x="139017" y="57561"/>
                  </a:cubicBezTo>
                  <a:lnTo>
                    <a:pt x="139017" y="50552"/>
                  </a:lnTo>
                  <a:lnTo>
                    <a:pt x="132929" y="50552"/>
                  </a:lnTo>
                  <a:cubicBezTo>
                    <a:pt x="129832" y="50552"/>
                    <a:pt x="127321" y="48020"/>
                    <a:pt x="127321" y="44924"/>
                  </a:cubicBezTo>
                  <a:cubicBezTo>
                    <a:pt x="127321" y="41827"/>
                    <a:pt x="129832" y="39316"/>
                    <a:pt x="132929" y="39316"/>
                  </a:cubicBezTo>
                  <a:lnTo>
                    <a:pt x="139017" y="39316"/>
                  </a:lnTo>
                  <a:lnTo>
                    <a:pt x="139017" y="32997"/>
                  </a:lnTo>
                  <a:cubicBezTo>
                    <a:pt x="139017" y="29880"/>
                    <a:pt x="141549" y="27369"/>
                    <a:pt x="144646" y="27369"/>
                  </a:cubicBezTo>
                  <a:close/>
                  <a:moveTo>
                    <a:pt x="94876" y="25092"/>
                  </a:moveTo>
                  <a:cubicBezTo>
                    <a:pt x="95145" y="25092"/>
                    <a:pt x="95417" y="25132"/>
                    <a:pt x="95685" y="25214"/>
                  </a:cubicBezTo>
                  <a:cubicBezTo>
                    <a:pt x="96982" y="25611"/>
                    <a:pt x="97819" y="26867"/>
                    <a:pt x="97672" y="28227"/>
                  </a:cubicBezTo>
                  <a:lnTo>
                    <a:pt x="95936" y="43522"/>
                  </a:lnTo>
                  <a:lnTo>
                    <a:pt x="103112" y="43522"/>
                  </a:lnTo>
                  <a:cubicBezTo>
                    <a:pt x="104075" y="43522"/>
                    <a:pt x="104996" y="44024"/>
                    <a:pt x="105498" y="44861"/>
                  </a:cubicBezTo>
                  <a:cubicBezTo>
                    <a:pt x="106021" y="45698"/>
                    <a:pt x="106042" y="46744"/>
                    <a:pt x="105602" y="47623"/>
                  </a:cubicBezTo>
                  <a:lnTo>
                    <a:pt x="93446" y="71162"/>
                  </a:lnTo>
                  <a:cubicBezTo>
                    <a:pt x="92964" y="72124"/>
                    <a:pt x="91981" y="72689"/>
                    <a:pt x="90956" y="72689"/>
                  </a:cubicBezTo>
                  <a:cubicBezTo>
                    <a:pt x="90684" y="72689"/>
                    <a:pt x="90412" y="72647"/>
                    <a:pt x="90140" y="72564"/>
                  </a:cubicBezTo>
                  <a:cubicBezTo>
                    <a:pt x="88843" y="72187"/>
                    <a:pt x="88006" y="70932"/>
                    <a:pt x="88152" y="69572"/>
                  </a:cubicBezTo>
                  <a:lnTo>
                    <a:pt x="89784" y="54758"/>
                  </a:lnTo>
                  <a:lnTo>
                    <a:pt x="82733" y="54758"/>
                  </a:lnTo>
                  <a:cubicBezTo>
                    <a:pt x="81749" y="54758"/>
                    <a:pt x="80850" y="54256"/>
                    <a:pt x="80348" y="53419"/>
                  </a:cubicBezTo>
                  <a:cubicBezTo>
                    <a:pt x="79824" y="52582"/>
                    <a:pt x="79783" y="51556"/>
                    <a:pt x="80222" y="50678"/>
                  </a:cubicBezTo>
                  <a:lnTo>
                    <a:pt x="92379" y="26636"/>
                  </a:lnTo>
                  <a:cubicBezTo>
                    <a:pt x="92860" y="25673"/>
                    <a:pt x="93843" y="25092"/>
                    <a:pt x="94876" y="25092"/>
                  </a:cubicBezTo>
                  <a:close/>
                  <a:moveTo>
                    <a:pt x="1" y="1"/>
                  </a:moveTo>
                  <a:lnTo>
                    <a:pt x="1" y="87064"/>
                  </a:lnTo>
                  <a:cubicBezTo>
                    <a:pt x="1" y="90160"/>
                    <a:pt x="2742" y="92671"/>
                    <a:pt x="5859" y="92671"/>
                  </a:cubicBezTo>
                  <a:lnTo>
                    <a:pt x="179986" y="92671"/>
                  </a:lnTo>
                  <a:cubicBezTo>
                    <a:pt x="183082" y="92671"/>
                    <a:pt x="185363" y="90160"/>
                    <a:pt x="185363" y="87064"/>
                  </a:cubicBezTo>
                  <a:lnTo>
                    <a:pt x="185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068350" y="834950"/>
              <a:ext cx="895050" cy="561825"/>
            </a:xfrm>
            <a:custGeom>
              <a:avLst/>
              <a:gdLst/>
              <a:ahLst/>
              <a:cxnLst/>
              <a:rect l="l" t="t" r="r" b="b"/>
              <a:pathLst>
                <a:path w="35802" h="22473" extrusionOk="0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0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683800" y="834950"/>
              <a:ext cx="895050" cy="561825"/>
            </a:xfrm>
            <a:custGeom>
              <a:avLst/>
              <a:gdLst/>
              <a:ahLst/>
              <a:cxnLst/>
              <a:rect l="l" t="t" r="r" b="b"/>
              <a:pathLst>
                <a:path w="35802" h="22473" extrusionOk="0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1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190625" y="1677650"/>
              <a:ext cx="5230925" cy="596875"/>
            </a:xfrm>
            <a:custGeom>
              <a:avLst/>
              <a:gdLst/>
              <a:ahLst/>
              <a:cxnLst/>
              <a:rect l="l" t="t" r="r" b="b"/>
              <a:pathLst>
                <a:path w="209237" h="23875" extrusionOk="0">
                  <a:moveTo>
                    <a:pt x="6193" y="1"/>
                  </a:moveTo>
                  <a:cubicBezTo>
                    <a:pt x="3097" y="1"/>
                    <a:pt x="0" y="2156"/>
                    <a:pt x="0" y="5253"/>
                  </a:cubicBezTo>
                  <a:lnTo>
                    <a:pt x="0" y="17890"/>
                  </a:lnTo>
                  <a:cubicBezTo>
                    <a:pt x="0" y="21008"/>
                    <a:pt x="3097" y="23875"/>
                    <a:pt x="6193" y="23875"/>
                  </a:cubicBezTo>
                  <a:lnTo>
                    <a:pt x="204194" y="23875"/>
                  </a:lnTo>
                  <a:cubicBezTo>
                    <a:pt x="207311" y="23875"/>
                    <a:pt x="209236" y="21008"/>
                    <a:pt x="209236" y="17890"/>
                  </a:cubicBezTo>
                  <a:lnTo>
                    <a:pt x="209236" y="5253"/>
                  </a:lnTo>
                  <a:cubicBezTo>
                    <a:pt x="209236" y="2156"/>
                    <a:pt x="207311" y="1"/>
                    <a:pt x="204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wire (PWR)"/>
          <p:cNvSpPr/>
          <p:nvPr/>
        </p:nvSpPr>
        <p:spPr>
          <a:xfrm>
            <a:off x="2375450" y="2409500"/>
            <a:ext cx="1458460" cy="940970"/>
          </a:xfrm>
          <a:custGeom>
            <a:avLst/>
            <a:gdLst/>
            <a:ahLst/>
            <a:cxnLst/>
            <a:rect l="l" t="t" r="r" b="b"/>
            <a:pathLst>
              <a:path w="56972" h="40300" extrusionOk="0">
                <a:moveTo>
                  <a:pt x="0" y="39168"/>
                </a:moveTo>
                <a:cubicBezTo>
                  <a:pt x="6053" y="41186"/>
                  <a:pt x="14360" y="40475"/>
                  <a:pt x="18872" y="35963"/>
                </a:cubicBezTo>
                <a:cubicBezTo>
                  <a:pt x="25608" y="29227"/>
                  <a:pt x="25850" y="17110"/>
                  <a:pt x="33471" y="11394"/>
                </a:cubicBezTo>
                <a:cubicBezTo>
                  <a:pt x="36419" y="9183"/>
                  <a:pt x="40518" y="9151"/>
                  <a:pt x="44153" y="8545"/>
                </a:cubicBezTo>
                <a:cubicBezTo>
                  <a:pt x="49218" y="7701"/>
                  <a:pt x="53341" y="3631"/>
                  <a:pt x="56972" y="0"/>
                </a:cubicBezTo>
              </a:path>
            </a:pathLst>
          </a:cu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7" name="wire (GND)"/>
          <p:cNvSpPr/>
          <p:nvPr/>
        </p:nvSpPr>
        <p:spPr>
          <a:xfrm>
            <a:off x="2375451" y="1826522"/>
            <a:ext cx="1479130" cy="694131"/>
          </a:xfrm>
          <a:custGeom>
            <a:avLst/>
            <a:gdLst/>
            <a:ahLst/>
            <a:cxnLst/>
            <a:rect l="l" t="t" r="r" b="b"/>
            <a:pathLst>
              <a:path w="54551" h="28474" extrusionOk="0">
                <a:moveTo>
                  <a:pt x="0" y="24509"/>
                </a:moveTo>
                <a:cubicBezTo>
                  <a:pt x="4925" y="26971"/>
                  <a:pt x="12486" y="30538"/>
                  <a:pt x="16379" y="26645"/>
                </a:cubicBezTo>
                <a:cubicBezTo>
                  <a:pt x="22224" y="20800"/>
                  <a:pt x="22675" y="10221"/>
                  <a:pt x="29554" y="5637"/>
                </a:cubicBezTo>
                <a:cubicBezTo>
                  <a:pt x="34944" y="2045"/>
                  <a:pt x="42037" y="2073"/>
                  <a:pt x="48426" y="1008"/>
                </a:cubicBezTo>
                <a:cubicBezTo>
                  <a:pt x="50314" y="693"/>
                  <a:pt x="55835" y="-559"/>
                  <a:pt x="54123" y="296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8" name="resistor"/>
          <p:cNvGrpSpPr/>
          <p:nvPr/>
        </p:nvGrpSpPr>
        <p:grpSpPr>
          <a:xfrm>
            <a:off x="3136864" y="2214850"/>
            <a:ext cx="2059473" cy="1899450"/>
            <a:chOff x="3136864" y="2214850"/>
            <a:chExt cx="2059473" cy="1899450"/>
          </a:xfrm>
        </p:grpSpPr>
        <p:pic>
          <p:nvPicPr>
            <p:cNvPr id="249" name="Google Shape;2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399959">
              <a:off x="3276473" y="2131287"/>
              <a:ext cx="1780254" cy="2059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6"/>
            <p:cNvSpPr/>
            <p:nvPr/>
          </p:nvSpPr>
          <p:spPr>
            <a:xfrm>
              <a:off x="4140325" y="2214850"/>
              <a:ext cx="364500" cy="375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40325" y="3739000"/>
              <a:ext cx="364500" cy="375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6" name="text2"/>
          <p:cNvSpPr txBox="1"/>
          <p:nvPr/>
        </p:nvSpPr>
        <p:spPr>
          <a:xfrm>
            <a:off x="5601925" y="388392"/>
            <a:ext cx="3210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Black Leg = Short (-)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Red Leg = Long (+)</a:t>
            </a:r>
            <a:endParaRPr sz="3000" b="1">
              <a:solidFill>
                <a:srgbClr val="FF0000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text1"/>
          <p:cNvSpPr txBox="1"/>
          <p:nvPr/>
        </p:nvSpPr>
        <p:spPr>
          <a:xfrm>
            <a:off x="668470" y="442139"/>
            <a:ext cx="36438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Add in the battery.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E5EF1BE8-E3DD-AE5A-1F60-82E2DD8BC0A8}"/>
              </a:ext>
            </a:extLst>
          </p:cNvPr>
          <p:cNvSpPr txBox="1"/>
          <p:nvPr/>
        </p:nvSpPr>
        <p:spPr>
          <a:xfrm>
            <a:off x="671236" y="892026"/>
            <a:ext cx="36438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And the resistor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3;p23">
            <a:extLst>
              <a:ext uri="{FF2B5EF4-FFF2-40B4-BE49-F238E27FC236}">
                <a16:creationId xmlns:a16="http://schemas.microsoft.com/office/drawing/2014/main" id="{C64280CB-7EA8-850B-B97D-A607086A339E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noFill/>
          <a:ln w="38100" cap="flat" cmpd="sng">
            <a:solidFill>
              <a:srgbClr val="6A5B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52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D171B7-31AC-2909-AD26-E4FFF7D9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2778A5D4-6181-0DB8-8717-3E6B03426344}"/>
              </a:ext>
            </a:extLst>
          </p:cNvPr>
          <p:cNvSpPr/>
          <p:nvPr/>
        </p:nvSpPr>
        <p:spPr>
          <a:xfrm>
            <a:off x="51404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6A5B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381CFC92-338C-C819-73B5-FF8E7E4A8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– Assemble</a:t>
            </a:r>
            <a:endParaRPr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42E10DB6-1BAA-8386-DEA5-7D094E50F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B266CF1F-0725-513E-6E2C-1CA06A9A5C8D}"/>
              </a:ext>
            </a:extLst>
          </p:cNvPr>
          <p:cNvSpPr txBox="1">
            <a:spLocks/>
          </p:cNvSpPr>
          <p:nvPr/>
        </p:nvSpPr>
        <p:spPr>
          <a:xfrm>
            <a:off x="679023" y="1141823"/>
            <a:ext cx="4776115" cy="28598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628650" lvl="0" indent="-514350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+mj-lt"/>
              <a:buAutoNum type="arabicPeriod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914400" lvl="1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1371600" lvl="2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828800" lvl="3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2286000" lvl="4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2743200" lvl="5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3200400" lvl="6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3657600" lvl="7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4114800" lvl="8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/>
              <a:t>Neatly organize your components in a plastic container.</a:t>
            </a:r>
          </a:p>
          <a:p>
            <a:r>
              <a:rPr lang="en-US"/>
              <a:t>Switch the battery connector</a:t>
            </a:r>
          </a:p>
          <a:p>
            <a:r>
              <a:rPr lang="en-US"/>
              <a:t>Enjoy your DIY flashlight!</a:t>
            </a:r>
          </a:p>
          <a:p>
            <a:endParaRPr lang="en-US"/>
          </a:p>
        </p:txBody>
      </p:sp>
      <p:pic>
        <p:nvPicPr>
          <p:cNvPr id="2" name="Google Shape;268;p28">
            <a:extLst>
              <a:ext uri="{FF2B5EF4-FFF2-40B4-BE49-F238E27FC236}">
                <a16:creationId xmlns:a16="http://schemas.microsoft.com/office/drawing/2014/main" id="{6FEAEAC8-0303-9290-3A23-77CA98196B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t="26413" b="16134"/>
          <a:stretch/>
        </p:blipFill>
        <p:spPr>
          <a:xfrm>
            <a:off x="5918283" y="1542923"/>
            <a:ext cx="2248530" cy="1792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2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420F6F58-4ABA-C75E-2242-EA76E3DCD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>
            <a:extLst>
              <a:ext uri="{FF2B5EF4-FFF2-40B4-BE49-F238E27FC236}">
                <a16:creationId xmlns:a16="http://schemas.microsoft.com/office/drawing/2014/main" id="{975754EA-3BCB-FC95-DEFA-56764E112C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The End!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28">
            <a:extLst>
              <a:ext uri="{FF2B5EF4-FFF2-40B4-BE49-F238E27FC236}">
                <a16:creationId xmlns:a16="http://schemas.microsoft.com/office/drawing/2014/main" id="{8E975DBF-6797-DC86-BCF3-CEE08A75A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on building your very own flashlight!</a:t>
            </a:r>
            <a:endParaRPr/>
          </a:p>
        </p:txBody>
      </p:sp>
      <p:pic>
        <p:nvPicPr>
          <p:cNvPr id="2" name="Google Shape;260;p27">
            <a:extLst>
              <a:ext uri="{FF2B5EF4-FFF2-40B4-BE49-F238E27FC236}">
                <a16:creationId xmlns:a16="http://schemas.microsoft.com/office/drawing/2014/main" id="{F79EF0DC-ED5E-AEBE-2246-D1F7D993C4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140174">
            <a:off x="-2108489" y="3774195"/>
            <a:ext cx="4622978" cy="204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0;p27">
            <a:extLst>
              <a:ext uri="{FF2B5EF4-FFF2-40B4-BE49-F238E27FC236}">
                <a16:creationId xmlns:a16="http://schemas.microsoft.com/office/drawing/2014/main" id="{91C5CDAE-125F-49F0-5E74-25AF8ECB10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40814">
            <a:off x="6597176" y="3837174"/>
            <a:ext cx="4622978" cy="204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86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0451529-DF37-6CCA-FE77-A003C9F4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5D420CB8-4066-F163-7BC2-247A8C354F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73102" y="2109200"/>
            <a:ext cx="6870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DIY Flashlight Workshop</a:t>
            </a:r>
            <a:endParaRPr>
              <a:solidFill>
                <a:srgbClr val="FFE599"/>
              </a:solidFill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C91B06A2-33BB-BADA-1260-1FC4DBA2C9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" y="182050"/>
            <a:ext cx="2930274" cy="21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>
            <a:extLst>
              <a:ext uri="{FF2B5EF4-FFF2-40B4-BE49-F238E27FC236}">
                <a16:creationId xmlns:a16="http://schemas.microsoft.com/office/drawing/2014/main" id="{96409BBC-A278-B98A-CC74-D6262C8040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23" y="452587"/>
            <a:ext cx="2575050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5A07A89F-4112-40C1-D306-E41DA11B29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624" y="360038"/>
            <a:ext cx="1841699" cy="18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>
            <a:extLst>
              <a:ext uri="{FF2B5EF4-FFF2-40B4-BE49-F238E27FC236}">
                <a16:creationId xmlns:a16="http://schemas.microsoft.com/office/drawing/2014/main" id="{9442D257-A416-D27D-3789-7D2B596FD7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724" y="3296600"/>
            <a:ext cx="235060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>
            <a:extLst>
              <a:ext uri="{FF2B5EF4-FFF2-40B4-BE49-F238E27FC236}">
                <a16:creationId xmlns:a16="http://schemas.microsoft.com/office/drawing/2014/main" id="{8272A05E-FBDC-9CE5-E56E-DA510B35F2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01725"/>
            <a:ext cx="2499852" cy="13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82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latin typeface="Proxima Nova"/>
                <a:ea typeface="Proxima Nova"/>
                <a:cs typeface="Proxima Nova"/>
                <a:sym typeface="Proxima Nova"/>
              </a:rPr>
              <a:t>What Are We Learning Today ? </a:t>
            </a:r>
            <a:endParaRPr sz="322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Basics of Electric Circuits</a:t>
            </a:r>
            <a:r>
              <a:rPr lang="en" sz="2400"/>
              <a:t> </a:t>
            </a: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Polarity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Ohm's Law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Voltage and Current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4572000" y="2082300"/>
            <a:ext cx="42603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breadboard and how does it work?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1B89290-99CB-48D2-A27E-81822718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A63408AA-8CA3-6973-E39F-E0B6EF17D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 u="sng">
                <a:latin typeface="Proxima Nova"/>
                <a:ea typeface="Proxima Nova"/>
                <a:cs typeface="Proxima Nova"/>
                <a:sym typeface="Proxima Nova"/>
              </a:rPr>
              <a:t>What is an LED ? </a:t>
            </a:r>
            <a:endParaRPr sz="2720"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439E3105-4948-E79F-473E-055182EB6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19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</a:t>
            </a:r>
            <a:r>
              <a:rPr lang="en"/>
              <a:t>ight </a:t>
            </a:r>
            <a:r>
              <a:rPr lang="en" b="1"/>
              <a:t>E</a:t>
            </a:r>
            <a:r>
              <a:rPr lang="en"/>
              <a:t>mitting </a:t>
            </a:r>
            <a:r>
              <a:rPr lang="en" b="1"/>
              <a:t>D</a:t>
            </a:r>
            <a:r>
              <a:rPr lang="en"/>
              <a:t>iode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make an LED, just 2 materials are needed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N-type semiconductor:</a:t>
            </a:r>
            <a:r>
              <a:rPr lang="en"/>
              <a:t> Holds positive charges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P-type semiconductor</a:t>
            </a:r>
            <a:r>
              <a:rPr lang="en"/>
              <a:t>: Holds negative charges</a:t>
            </a:r>
            <a:endParaRPr/>
          </a:p>
        </p:txBody>
      </p:sp>
      <p:pic>
        <p:nvPicPr>
          <p:cNvPr id="86" name="Google Shape;86;p16">
            <a:extLst>
              <a:ext uri="{FF2B5EF4-FFF2-40B4-BE49-F238E27FC236}">
                <a16:creationId xmlns:a16="http://schemas.microsoft.com/office/drawing/2014/main" id="{E3C4670D-D585-1B95-690C-2A420AE7CA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0" y="190500"/>
            <a:ext cx="2857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75BC658-F34B-39B4-DAB2-F06B7D0BED81}"/>
              </a:ext>
            </a:extLst>
          </p:cNvPr>
          <p:cNvSpPr txBox="1"/>
          <p:nvPr/>
        </p:nvSpPr>
        <p:spPr>
          <a:xfrm>
            <a:off x="0" y="3511400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Voltage increase → Weakened barrier → Colliding charges →</a:t>
            </a:r>
            <a:r>
              <a:rPr lang="en" sz="21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LIGHT</a:t>
            </a:r>
            <a:endParaRPr sz="21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0248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BD11D-EE0E-4777-A994-953AADAE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A02FA92B-3E9E-BC41-FFAB-C12B0044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880" y="2207831"/>
            <a:ext cx="2174240" cy="72783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08704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0D083B6-437F-9BF0-7EFD-35501190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4AA1D484-0CC5-99FE-108A-FF4ABC89E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27" t="16532" r="11224" b="7491"/>
          <a:stretch/>
        </p:blipFill>
        <p:spPr>
          <a:xfrm>
            <a:off x="182800" y="2193300"/>
            <a:ext cx="4506474" cy="2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>
            <a:extLst>
              <a:ext uri="{FF2B5EF4-FFF2-40B4-BE49-F238E27FC236}">
                <a16:creationId xmlns:a16="http://schemas.microsoft.com/office/drawing/2014/main" id="{5C584943-8396-002A-DDDE-D0A9724D22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00" y="2193300"/>
            <a:ext cx="2492575" cy="2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>
            <a:extLst>
              <a:ext uri="{FF2B5EF4-FFF2-40B4-BE49-F238E27FC236}">
                <a16:creationId xmlns:a16="http://schemas.microsoft.com/office/drawing/2014/main" id="{906B0E52-C4F5-F372-31A2-2C6F1A81A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5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Proxima Nova"/>
                <a:ea typeface="Proxima Nova"/>
                <a:cs typeface="Proxima Nova"/>
                <a:sym typeface="Proxima Nova"/>
              </a:rPr>
              <a:t>But then what is voltage ?</a:t>
            </a:r>
            <a:endParaRPr/>
          </a:p>
        </p:txBody>
      </p:sp>
      <p:sp>
        <p:nvSpPr>
          <p:cNvPr id="95" name="Google Shape;95;p17">
            <a:extLst>
              <a:ext uri="{FF2B5EF4-FFF2-40B4-BE49-F238E27FC236}">
                <a16:creationId xmlns:a16="http://schemas.microsoft.com/office/drawing/2014/main" id="{7548426D-29DF-874B-0587-43BE0F561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375" y="824350"/>
            <a:ext cx="85206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Voltage is the “measure of the amount of charge at one location, relative to another”</a:t>
            </a:r>
            <a:endParaRPr sz="175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charges (charges of the same kind) repel each other </a:t>
            </a:r>
            <a:endParaRPr sz="175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50"/>
              <a:t>This “push” of the charges trying to repel each other is voltage</a:t>
            </a:r>
            <a:endParaRPr sz="17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50"/>
          </a:p>
        </p:txBody>
      </p:sp>
    </p:spTree>
    <p:extLst>
      <p:ext uri="{BB962C8B-B14F-4D97-AF65-F5344CB8AC3E}">
        <p14:creationId xmlns:p14="http://schemas.microsoft.com/office/powerpoint/2010/main" val="397001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Proxima Nova"/>
                <a:ea typeface="Proxima Nova"/>
                <a:cs typeface="Proxima Nova"/>
                <a:sym typeface="Proxima Nova"/>
              </a:rPr>
              <a:t>What We Are Building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640900" y="1147925"/>
            <a:ext cx="7717800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LED’s are rated to turn on at 2 </a:t>
            </a:r>
            <a:r>
              <a:rPr lang="en" sz="13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Volts and 15 </a:t>
            </a:r>
            <a:r>
              <a:rPr lang="en" sz="11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mA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have a 3 Volt battery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87825" y="1964400"/>
            <a:ext cx="304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But these don’t match !!!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13100" y="2905350"/>
            <a:ext cx="69243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fix this ? 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80850" y="34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Ohm’s Law</a:t>
            </a:r>
            <a:endParaRPr sz="3466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4443600" y="968625"/>
            <a:ext cx="45618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Voltage = Current * Resistance</a:t>
            </a:r>
            <a:endParaRPr sz="250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4294967295"/>
          </p:nvPr>
        </p:nvSpPr>
        <p:spPr>
          <a:xfrm>
            <a:off x="4637088" y="1468438"/>
            <a:ext cx="4506912" cy="509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~    1    V        =   ~15mA  *  R</a:t>
            </a:r>
            <a:endParaRPr sz="190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6638925" y="1830388"/>
            <a:ext cx="2505075" cy="511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R =  ~70 ohms</a:t>
            </a:r>
            <a:endParaRPr sz="220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294967295"/>
          </p:nvPr>
        </p:nvSpPr>
        <p:spPr>
          <a:xfrm>
            <a:off x="4391025" y="2527300"/>
            <a:ext cx="4752975" cy="50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Round up to 100 ohms</a:t>
            </a:r>
            <a:endParaRPr sz="34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968625"/>
            <a:ext cx="3756000" cy="2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Parts: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Clear 5mm LEDs - Color of your choice.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5mm LED Holder - Chrome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100 Ohm resistors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3V CR2032 battery and holder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Plastic container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l="12365" t="31252" r="42487" b="30639"/>
          <a:stretch/>
        </p:blipFill>
        <p:spPr>
          <a:xfrm>
            <a:off x="4965651" y="3226125"/>
            <a:ext cx="7925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l="13461" t="23636" r="32543" b="30009"/>
          <a:stretch/>
        </p:blipFill>
        <p:spPr>
          <a:xfrm>
            <a:off x="4130450" y="3347000"/>
            <a:ext cx="568051" cy="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t="31650" b="23225"/>
          <a:stretch/>
        </p:blipFill>
        <p:spPr>
          <a:xfrm>
            <a:off x="3862350" y="2358267"/>
            <a:ext cx="709650" cy="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940" y="1412075"/>
            <a:ext cx="70965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7">
            <a:alphaModFix/>
          </a:blip>
          <a:srcRect l="23615" r="42501"/>
          <a:stretch/>
        </p:blipFill>
        <p:spPr>
          <a:xfrm rot="5400000">
            <a:off x="2943025" y="2583375"/>
            <a:ext cx="475175" cy="1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Step by Step!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container: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Screw on LED holders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l="30649" t="14448" r="31827" b="52021"/>
          <a:stretch/>
        </p:blipFill>
        <p:spPr>
          <a:xfrm>
            <a:off x="3244500" y="1634601"/>
            <a:ext cx="3659044" cy="24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LED’s </a:t>
            </a:r>
            <a:r>
              <a:rPr lang="en" i="1"/>
              <a:t>carefully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Insert both LED legs through the plastic holder.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Pull shorter leg up by 90 degrees (this leg is the negative side of the LED)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t="19687" b="41055"/>
          <a:stretch/>
        </p:blipFill>
        <p:spPr>
          <a:xfrm>
            <a:off x="3717800" y="2571750"/>
            <a:ext cx="3518064" cy="1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LED’s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short leg of LED to left column of board.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long leg to the right column of board.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(This step is crucial as LEDs only 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electricity flows in the right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direction.)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3756" t="24114" r="34797" b="7514"/>
          <a:stretch/>
        </p:blipFill>
        <p:spPr>
          <a:xfrm>
            <a:off x="5878600" y="488300"/>
            <a:ext cx="1726569" cy="30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6413363" y="3504575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*Please note: Colors of wire shown might not coordinate with your own.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 into plastic container: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Organize your components neatly and switch the battery connector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(You should have a functioning flashlight now!)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975" y="2814050"/>
            <a:ext cx="2499852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The End!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on building your very own flashlight!</a:t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75" y="868313"/>
            <a:ext cx="2406850" cy="18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99" y="270075"/>
            <a:ext cx="1766225" cy="2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B980E809-FBF9-EE78-001A-96681176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3605733E-76A0-ED05-A69F-AD8472CFBF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675" y="357090"/>
            <a:ext cx="2999591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 dirty="0">
                <a:effectLst/>
                <a:latin typeface="Proxima Nova"/>
                <a:ea typeface="Proxima Nova"/>
                <a:cs typeface="Proxima Nova"/>
                <a:sym typeface="Proxima Nova"/>
              </a:rPr>
              <a:t>Voltage</a:t>
            </a:r>
            <a:endParaRPr sz="3000" b="1" dirty="0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B0ED716F-4CA7-3A45-6C47-4243DCB319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496" y="1272182"/>
            <a:ext cx="4406425" cy="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i="1" dirty="0"/>
              <a:t>“The measure of the amount of charge at one location, relative to another”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2400" i="1" dirty="0"/>
          </a:p>
        </p:txBody>
      </p:sp>
      <p:sp>
        <p:nvSpPr>
          <p:cNvPr id="2" name="Google Shape;85;p16">
            <a:extLst>
              <a:ext uri="{FF2B5EF4-FFF2-40B4-BE49-F238E27FC236}">
                <a16:creationId xmlns:a16="http://schemas.microsoft.com/office/drawing/2014/main" id="{C4323813-6196-6011-4F2B-F4C0124F8398}"/>
              </a:ext>
            </a:extLst>
          </p:cNvPr>
          <p:cNvSpPr txBox="1">
            <a:spLocks/>
          </p:cNvSpPr>
          <p:nvPr/>
        </p:nvSpPr>
        <p:spPr>
          <a:xfrm>
            <a:off x="270675" y="2744137"/>
            <a:ext cx="5039511" cy="787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Opposite charges attract;       Like charges repel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This “push” of the charges trying to repel each other is </a:t>
            </a:r>
            <a:r>
              <a:rPr lang="en" sz="2400" b="1" dirty="0"/>
              <a:t>voltage</a:t>
            </a:r>
            <a:r>
              <a:rPr lang="en-US" sz="2400" b="1" dirty="0"/>
              <a:t>!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CE17CD-6480-6D67-A3EC-48AF3304F264}"/>
              </a:ext>
            </a:extLst>
          </p:cNvPr>
          <p:cNvCxnSpPr>
            <a:cxnSpLocks/>
          </p:cNvCxnSpPr>
          <p:nvPr/>
        </p:nvCxnSpPr>
        <p:spPr>
          <a:xfrm>
            <a:off x="400943" y="1272182"/>
            <a:ext cx="0" cy="1185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93;p17">
            <a:extLst>
              <a:ext uri="{FF2B5EF4-FFF2-40B4-BE49-F238E27FC236}">
                <a16:creationId xmlns:a16="http://schemas.microsoft.com/office/drawing/2014/main" id="{67C078AD-266D-70D4-1ADB-F774769A32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48" y="1538950"/>
            <a:ext cx="2492575" cy="206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12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AAA1B5DF-8294-96C0-5252-92B4F524C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6;p16">
            <a:extLst>
              <a:ext uri="{FF2B5EF4-FFF2-40B4-BE49-F238E27FC236}">
                <a16:creationId xmlns:a16="http://schemas.microsoft.com/office/drawing/2014/main" id="{A64E2C6B-1618-AF7C-BF64-EE4F9D69B8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747" y="533897"/>
            <a:ext cx="3034653" cy="24803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7B4AE497-7D71-2CB0-BEC5-092BB4AF39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3085" y="533897"/>
            <a:ext cx="1133288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>
                <a:effectLst/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sz="3000" b="1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91D9907E-C2A6-E032-5B96-FC5D3A1D64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906" y="1080673"/>
            <a:ext cx="5443028" cy="3849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200" b="1" u="sng" dirty="0">
                <a:latin typeface="Bahnschrift Light"/>
              </a:rPr>
              <a:t>L</a:t>
            </a:r>
            <a:r>
              <a:rPr lang="en" sz="2200" dirty="0">
                <a:latin typeface="Bahnschrift Light"/>
              </a:rPr>
              <a:t>ight </a:t>
            </a:r>
            <a:r>
              <a:rPr lang="en" sz="2200" b="1" u="sng" dirty="0">
                <a:latin typeface="Bahnschrift Light"/>
              </a:rPr>
              <a:t>E</a:t>
            </a:r>
            <a:r>
              <a:rPr lang="en" sz="2200" dirty="0">
                <a:latin typeface="Bahnschrift Light"/>
              </a:rPr>
              <a:t>mitting </a:t>
            </a:r>
            <a:r>
              <a:rPr lang="en" sz="2200" b="1" u="sng" dirty="0">
                <a:latin typeface="Bahnschrift Light"/>
              </a:rPr>
              <a:t>D</a:t>
            </a:r>
            <a:r>
              <a:rPr lang="en" sz="2200" dirty="0">
                <a:latin typeface="Bahnschrift Light"/>
              </a:rPr>
              <a:t>iode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ahnschrift Light"/>
              </a:rPr>
              <a:t>Composed of two semiconductors: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685800" lvl="1" indent="-34290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 sz="2200" b="1" dirty="0">
                <a:latin typeface="Bahnschrift Light"/>
              </a:rPr>
              <a:t>N-type:</a:t>
            </a:r>
            <a:r>
              <a:rPr lang="en" sz="2200" dirty="0">
                <a:latin typeface="Bahnschrift Light"/>
              </a:rPr>
              <a:t> (Negative charge) is doped with elements (like phosphorus) </a:t>
            </a:r>
            <a:r>
              <a:rPr lang="en" sz="2200" dirty="0" err="1">
                <a:latin typeface="Bahnschrift Light"/>
              </a:rPr>
              <a:t>tha</a:t>
            </a:r>
            <a:r>
              <a:rPr lang="en-US" sz="2200" dirty="0">
                <a:latin typeface="Bahnschrift Light"/>
              </a:rPr>
              <a:t>t have </a:t>
            </a:r>
            <a:r>
              <a:rPr lang="en-US" sz="2200" b="1" dirty="0">
                <a:latin typeface="Bahnschrift Light"/>
              </a:rPr>
              <a:t>more</a:t>
            </a:r>
            <a:r>
              <a:rPr lang="en" sz="2200" dirty="0">
                <a:latin typeface="Bahnschrift Light"/>
              </a:rPr>
              <a:t> electrons.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685800" lvl="1" indent="-3429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" sz="2200" b="1" dirty="0">
                <a:latin typeface="Bahnschrift Light"/>
              </a:rPr>
              <a:t>P-type</a:t>
            </a:r>
            <a:r>
              <a:rPr lang="en" sz="2200" dirty="0">
                <a:latin typeface="Bahnschrift Light"/>
              </a:rPr>
              <a:t>: (Positive charge)</a:t>
            </a:r>
            <a:r>
              <a:rPr lang="en-US" sz="2200" dirty="0">
                <a:latin typeface="Bahnschrift Light"/>
              </a:rPr>
              <a:t> </a:t>
            </a:r>
            <a:r>
              <a:rPr lang="en" sz="2200" dirty="0">
                <a:latin typeface="Bahnschrift Light"/>
              </a:rPr>
              <a:t>is doped with elements (like boron) that have </a:t>
            </a:r>
            <a:r>
              <a:rPr lang="en" sz="2200" b="1" dirty="0">
                <a:latin typeface="Bahnschrift Light"/>
              </a:rPr>
              <a:t>fewer</a:t>
            </a:r>
            <a:r>
              <a:rPr lang="en" sz="2200" dirty="0">
                <a:latin typeface="Bahnschrift Light"/>
              </a:rPr>
              <a:t> electrons.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97B65E-AF45-C144-FFD4-90D26B53C5C2}"/>
              </a:ext>
            </a:extLst>
          </p:cNvPr>
          <p:cNvCxnSpPr/>
          <p:nvPr/>
        </p:nvCxnSpPr>
        <p:spPr>
          <a:xfrm flipV="1">
            <a:off x="5928610" y="2878111"/>
            <a:ext cx="0" cy="79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F03C67-D080-2872-661A-7C2B21D624E9}"/>
              </a:ext>
            </a:extLst>
          </p:cNvPr>
          <p:cNvSpPr txBox="1"/>
          <p:nvPr/>
        </p:nvSpPr>
        <p:spPr>
          <a:xfrm>
            <a:off x="5718747" y="3770026"/>
            <a:ext cx="861934" cy="430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lvl="0" indent="-28575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22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1pPr>
            <a:lvl2pPr marL="685800" lvl="1" indent="-342900" algn="ctr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AutoNum type="arabicPeriod"/>
              <a:defRPr sz="2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marL="0" indent="0">
              <a:buNone/>
            </a:pPr>
            <a:r>
              <a:rPr lang="en-US" u="none">
                <a:effectLst/>
                <a:latin typeface="Bahnschrift Condensed" panose="020B0502040204020203" pitchFamily="34" charset="0"/>
              </a:rPr>
              <a:t>P-Type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54285-EEF3-D793-D0AD-14E7468E22DB}"/>
              </a:ext>
            </a:extLst>
          </p:cNvPr>
          <p:cNvCxnSpPr/>
          <p:nvPr/>
        </p:nvCxnSpPr>
        <p:spPr>
          <a:xfrm flipV="1">
            <a:off x="7954781" y="2878111"/>
            <a:ext cx="0" cy="79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9E315D-402C-A68A-17F0-3405D9BF3EC0}"/>
              </a:ext>
            </a:extLst>
          </p:cNvPr>
          <p:cNvSpPr txBox="1"/>
          <p:nvPr/>
        </p:nvSpPr>
        <p:spPr>
          <a:xfrm>
            <a:off x="7744918" y="3770026"/>
            <a:ext cx="861934" cy="430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lvl="0" indent="-28575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22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1pPr>
            <a:lvl2pPr marL="685800" lvl="1" indent="-342900" algn="ctr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AutoNum type="arabicPeriod"/>
              <a:defRPr sz="2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marL="0" indent="0">
              <a:buNone/>
            </a:pPr>
            <a:r>
              <a:rPr lang="en-US" u="none">
                <a:effectLst/>
                <a:latin typeface="Bahnschrift Condensed" panose="020B0502040204020203" pitchFamily="34" charset="0"/>
              </a:rPr>
              <a:t>N-Type</a:t>
            </a:r>
          </a:p>
        </p:txBody>
      </p:sp>
    </p:spTree>
    <p:extLst>
      <p:ext uri="{BB962C8B-B14F-4D97-AF65-F5344CB8AC3E}">
        <p14:creationId xmlns:p14="http://schemas.microsoft.com/office/powerpoint/2010/main" val="9390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740B5-FB26-96A4-E780-D016AA12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B0CB58-8707-F543-40C8-43692644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96" y="104931"/>
            <a:ext cx="7765322" cy="727838"/>
          </a:xfrm>
        </p:spPr>
        <p:txBody>
          <a:bodyPr/>
          <a:lstStyle/>
          <a:p>
            <a:r>
              <a:rPr lang="en-US" dirty="0"/>
              <a:t>Case Study: Water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22711-46C0-44B7-EBE7-4D378FEE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38" y="975980"/>
            <a:ext cx="3459780" cy="26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813F1-0425-275A-FD8E-318A0655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7" y="832769"/>
            <a:ext cx="3459780" cy="3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1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0C7EE10F-85D7-FAA3-BF91-C2794EEB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410B43FC-BE94-9C78-6A96-D73E8BF24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What We Are Building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>
            <a:extLst>
              <a:ext uri="{FF2B5EF4-FFF2-40B4-BE49-F238E27FC236}">
                <a16:creationId xmlns:a16="http://schemas.microsoft.com/office/drawing/2014/main" id="{8A492E2A-CA19-19A9-09C2-9F0E6231D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D8409011-C124-6EFF-9350-214C9FB14D3E}"/>
              </a:ext>
            </a:extLst>
          </p:cNvPr>
          <p:cNvSpPr txBox="1"/>
          <p:nvPr/>
        </p:nvSpPr>
        <p:spPr>
          <a:xfrm>
            <a:off x="311700" y="1080550"/>
            <a:ext cx="8136451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LED’s are rated to turn on at 2 ish Volts and 15 ish mA</a:t>
            </a:r>
            <a:endParaRPr sz="2400" dirty="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have a 3 Volt battery</a:t>
            </a:r>
            <a:endParaRPr sz="2400" dirty="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03;p18">
            <a:extLst>
              <a:ext uri="{FF2B5EF4-FFF2-40B4-BE49-F238E27FC236}">
                <a16:creationId xmlns:a16="http://schemas.microsoft.com/office/drawing/2014/main" id="{4C521F11-A17B-7F0D-DD6E-FD55E0F79B70}"/>
              </a:ext>
            </a:extLst>
          </p:cNvPr>
          <p:cNvSpPr txBox="1"/>
          <p:nvPr/>
        </p:nvSpPr>
        <p:spPr>
          <a:xfrm>
            <a:off x="4309241" y="2547400"/>
            <a:ext cx="392560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But 3 Volts &gt; 2 Volts</a:t>
            </a:r>
            <a:endParaRPr sz="2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6A73C7E6-31E4-9989-2B52-2B5A10FFA39B}"/>
              </a:ext>
            </a:extLst>
          </p:cNvPr>
          <p:cNvSpPr txBox="1"/>
          <p:nvPr/>
        </p:nvSpPr>
        <p:spPr>
          <a:xfrm>
            <a:off x="640900" y="3522425"/>
            <a:ext cx="69243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fix this ? </a:t>
            </a:r>
            <a:endParaRPr sz="24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14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Proxima Nova"/>
                <a:ea typeface="Proxima Nova"/>
                <a:cs typeface="Proxima Nova"/>
                <a:sym typeface="Proxima Nova"/>
              </a:rPr>
              <a:t>Engineer Our Circuit</a:t>
            </a:r>
            <a:endParaRPr b="1" u="sng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412" y="1017725"/>
            <a:ext cx="3953175" cy="3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3538036" y="3022050"/>
            <a:ext cx="7500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705661" y="1986750"/>
            <a:ext cx="6849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705661" y="2493400"/>
            <a:ext cx="6849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737411" y="3307225"/>
            <a:ext cx="8049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805836" y="1585800"/>
            <a:ext cx="509700" cy="5727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2775836" y="4096700"/>
            <a:ext cx="569700" cy="246300"/>
          </a:xfrm>
          <a:prstGeom prst="mathMinus">
            <a:avLst>
              <a:gd name="adj1" fmla="val 2352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880861" y="2886550"/>
            <a:ext cx="509700" cy="5727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5850861" y="4096700"/>
            <a:ext cx="569700" cy="2463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703861" y="23815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3 V</a:t>
            </a:r>
            <a:endParaRPr sz="2900" b="1" dirty="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503011" y="31774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2 V</a:t>
            </a:r>
            <a:endParaRPr sz="2900" b="1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503011" y="16909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? V</a:t>
            </a:r>
            <a:endParaRPr sz="2900" b="1" dirty="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FD33EA07-2C9A-D0BD-F5E1-824156B4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2A0EEBA8-F9EC-80CC-F084-304133D65D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656" y="619418"/>
            <a:ext cx="2747343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>
                <a:effectLst/>
                <a:latin typeface="Proxima Nova"/>
                <a:ea typeface="Proxima Nova"/>
                <a:cs typeface="Proxima Nova"/>
                <a:sym typeface="Proxima Nova"/>
              </a:rPr>
              <a:t>Ohm’s Law</a:t>
            </a:r>
            <a:endParaRPr sz="3000" b="1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8070B242-D2B4-4BD3-751D-C43A720E39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0657" y="1295590"/>
            <a:ext cx="4406425" cy="32459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Voltage = Current * Resistance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(1 V )= (15 mA) * R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R =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endParaRPr lang="en" sz="2400" dirty="0"/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endParaRPr sz="2400" dirty="0"/>
          </a:p>
        </p:txBody>
      </p:sp>
      <p:pic>
        <p:nvPicPr>
          <p:cNvPr id="2" name="Google Shape;132;p20">
            <a:extLst>
              <a:ext uri="{FF2B5EF4-FFF2-40B4-BE49-F238E27FC236}">
                <a16:creationId xmlns:a16="http://schemas.microsoft.com/office/drawing/2014/main" id="{81A4FDCB-B3EE-16A5-0BF0-2472D5366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533" y="1306373"/>
            <a:ext cx="3756000" cy="25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4445F-854F-13FD-4ACC-7CAFABC6B8EE}"/>
              </a:ext>
            </a:extLst>
          </p:cNvPr>
          <p:cNvSpPr txBox="1"/>
          <p:nvPr/>
        </p:nvSpPr>
        <p:spPr>
          <a:xfrm>
            <a:off x="1092820" y="2698595"/>
            <a:ext cx="118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9A7C7-B092-13DB-66EB-9785067CCF4C}"/>
              </a:ext>
            </a:extLst>
          </p:cNvPr>
          <p:cNvSpPr txBox="1"/>
          <p:nvPr/>
        </p:nvSpPr>
        <p:spPr>
          <a:xfrm>
            <a:off x="916748" y="2364059"/>
            <a:ext cx="1515158" cy="4385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indent="0" defTabSz="34290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2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3429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/>
              <a:t>~70 ohms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6F43-2027-0211-656B-F7CB7B4603BA}"/>
              </a:ext>
            </a:extLst>
          </p:cNvPr>
          <p:cNvSpPr txBox="1"/>
          <p:nvPr/>
        </p:nvSpPr>
        <p:spPr>
          <a:xfrm>
            <a:off x="300656" y="3389561"/>
            <a:ext cx="4572000" cy="369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indent="0" defTabSz="34290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2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3429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" dirty="0"/>
              <a:t>Round up to 100 ohms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83A1ABB-3966-37CD-01CE-4012D0A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F5E47AA1-DBDB-9016-1AE2-AA8F4E686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63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</a:t>
            </a:r>
            <a:endParaRPr dirty="0"/>
          </a:p>
        </p:txBody>
      </p:sp>
      <p:sp>
        <p:nvSpPr>
          <p:cNvPr id="138" name="Google Shape;138;p21">
            <a:extLst>
              <a:ext uri="{FF2B5EF4-FFF2-40B4-BE49-F238E27FC236}">
                <a16:creationId xmlns:a16="http://schemas.microsoft.com/office/drawing/2014/main" id="{573E4D92-E8DA-CA4F-D65F-4E907C64F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2x Clear 5mm LEDs - Color of your choice.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2x 5mm LED Holder - Chrome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100 Ohm resistors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3V CR2032 battery and holder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Plastic container</a:t>
            </a:r>
            <a:endParaRPr sz="2400" dirty="0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5D3BBA6C-81F2-91F0-A056-2EF6AC86AD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365" t="31252" r="42487" b="30639"/>
          <a:stretch/>
        </p:blipFill>
        <p:spPr>
          <a:xfrm>
            <a:off x="5954904" y="3387976"/>
            <a:ext cx="7925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>
            <a:extLst>
              <a:ext uri="{FF2B5EF4-FFF2-40B4-BE49-F238E27FC236}">
                <a16:creationId xmlns:a16="http://schemas.microsoft.com/office/drawing/2014/main" id="{5915E03C-ECD0-7510-805A-3435048BDD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61" t="23636" r="32543" b="30009"/>
          <a:stretch/>
        </p:blipFill>
        <p:spPr>
          <a:xfrm>
            <a:off x="5124125" y="3398170"/>
            <a:ext cx="568051" cy="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>
            <a:extLst>
              <a:ext uri="{FF2B5EF4-FFF2-40B4-BE49-F238E27FC236}">
                <a16:creationId xmlns:a16="http://schemas.microsoft.com/office/drawing/2014/main" id="{40F84732-B9B5-D7D4-E429-8F04EDD36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1650" b="23225"/>
          <a:stretch/>
        </p:blipFill>
        <p:spPr>
          <a:xfrm>
            <a:off x="4698501" y="1917375"/>
            <a:ext cx="709650" cy="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>
            <a:extLst>
              <a:ext uri="{FF2B5EF4-FFF2-40B4-BE49-F238E27FC236}">
                <a16:creationId xmlns:a16="http://schemas.microsoft.com/office/drawing/2014/main" id="{EE9A3DD5-BD3D-C3D1-2ACC-7DEAC08ADD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795" y="736325"/>
            <a:ext cx="70965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>
            <a:extLst>
              <a:ext uri="{FF2B5EF4-FFF2-40B4-BE49-F238E27FC236}">
                <a16:creationId xmlns:a16="http://schemas.microsoft.com/office/drawing/2014/main" id="{BD36B69F-E1F6-405D-93D8-3078D551C3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615" t="24151" r="42501" b="25530"/>
          <a:stretch/>
        </p:blipFill>
        <p:spPr>
          <a:xfrm rot="5400000">
            <a:off x="6398632" y="2207747"/>
            <a:ext cx="891976" cy="986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819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1198</Words>
  <Application>Microsoft Office PowerPoint</Application>
  <PresentationFormat>On-screen Show (16:9)</PresentationFormat>
  <Paragraphs>173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Bahnschrift Light</vt:lpstr>
      <vt:lpstr>Bahnschrift SemiBold</vt:lpstr>
      <vt:lpstr>Bahnschrift Condensed</vt:lpstr>
      <vt:lpstr>Proxima Nova Semibold</vt:lpstr>
      <vt:lpstr>Wingdings</vt:lpstr>
      <vt:lpstr>Proxima Nova</vt:lpstr>
      <vt:lpstr>Wingdings 2</vt:lpstr>
      <vt:lpstr>Arial</vt:lpstr>
      <vt:lpstr>Slate</vt:lpstr>
      <vt:lpstr>DIY Flashlight Workshop</vt:lpstr>
      <vt:lpstr>Definitions</vt:lpstr>
      <vt:lpstr>Voltage</vt:lpstr>
      <vt:lpstr>LED</vt:lpstr>
      <vt:lpstr>Case Study: Water Flow</vt:lpstr>
      <vt:lpstr>What We Are Building</vt:lpstr>
      <vt:lpstr>Engineer Our Circuit</vt:lpstr>
      <vt:lpstr>Ohm’s Law</vt:lpstr>
      <vt:lpstr>Materials</vt:lpstr>
      <vt:lpstr>Let’s Make Flashlights!</vt:lpstr>
      <vt:lpstr>Step 1 – Prepare the container</vt:lpstr>
      <vt:lpstr>Step 2 – Prepare the LEDs</vt:lpstr>
      <vt:lpstr>Step 3 – Connect the LEDs</vt:lpstr>
      <vt:lpstr>PowerPoint Presentation</vt:lpstr>
      <vt:lpstr>Step 4 – Assemble</vt:lpstr>
      <vt:lpstr>The End!</vt:lpstr>
      <vt:lpstr>DIY Flashlight Workshop</vt:lpstr>
      <vt:lpstr>What Are We Learning Today ? </vt:lpstr>
      <vt:lpstr>What is an LED ? </vt:lpstr>
      <vt:lpstr>But then what is voltage ?</vt:lpstr>
      <vt:lpstr>What We Are Building</vt:lpstr>
      <vt:lpstr>Ohm’s Law</vt:lpstr>
      <vt:lpstr>Materials</vt:lpstr>
      <vt:lpstr>Step by Step!</vt:lpstr>
      <vt:lpstr>Step 1</vt:lpstr>
      <vt:lpstr>Step 2</vt:lpstr>
      <vt:lpstr>Step 3</vt:lpstr>
      <vt:lpstr>Step 4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Flashlight Workshop</dc:title>
  <cp:lastModifiedBy>Sebastian Candelaria</cp:lastModifiedBy>
  <cp:revision>49</cp:revision>
  <dcterms:modified xsi:type="dcterms:W3CDTF">2025-05-06T18:46:31Z</dcterms:modified>
</cp:coreProperties>
</file>